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2" r:id="rId2"/>
    <p:sldId id="281" r:id="rId3"/>
    <p:sldId id="282" r:id="rId4"/>
    <p:sldId id="283" r:id="rId5"/>
    <p:sldId id="284" r:id="rId6"/>
    <p:sldId id="285" r:id="rId7"/>
    <p:sldId id="28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2C7BAF-9F5A-5145-AF85-4638513CC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89" r="9090" b="6695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6" name="Rectangle 17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5B47F-6A4A-F64F-BD4C-E44A64A2D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Pernod Ricard</a:t>
            </a:r>
          </a:p>
        </p:txBody>
      </p:sp>
      <p:cxnSp>
        <p:nvCxnSpPr>
          <p:cNvPr id="37" name="Straight Connector 19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EEF60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4F7712E7-C16C-4F86-B60A-8844C227A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EEF608"/>
              </a:buClr>
            </a:pP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保乐力加集团由法国两家最大的酒类公司保乐公司（成立于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1805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年）和力加公司（成立于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1932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年）于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1975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年合并而成，目前是世界三大烈酒和葡萄酒集团之一。 保乐力加集团总部设在法国，在全球拥有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72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家生产企业，</a:t>
            </a:r>
            <a:r>
              <a:rPr lang="en-US" altLang="zh-CN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12,250</a:t>
            </a:r>
            <a:r>
              <a:rPr lang="zh-CN" altLang="en-US" sz="2400" cap="all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名员工。是一家世界顶尖的洋酒生产商与销售商。</a:t>
            </a:r>
            <a:endParaRPr lang="en-US" sz="2400" cap="all" dirty="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3726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3B2249-EF01-2147-82DD-280AF7B09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65" r="9090" b="2914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8EB47-8C59-E940-AC86-1BDFC882A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bacardi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F8FF4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EF0BA80-A2C2-4974-938A-A26CAD497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F8FF49"/>
              </a:buClr>
            </a:pPr>
            <a:r>
              <a:rPr lang="zh-CN" altLang="en-US" sz="2400" dirty="0">
                <a:solidFill>
                  <a:srgbClr val="FFFFFE"/>
                </a:solidFill>
              </a:rPr>
              <a:t>源于</a:t>
            </a:r>
            <a:r>
              <a:rPr lang="en-US" altLang="zh-CN" sz="2400" dirty="0">
                <a:solidFill>
                  <a:srgbClr val="FFFFFE"/>
                </a:solidFill>
              </a:rPr>
              <a:t>1862</a:t>
            </a:r>
            <a:r>
              <a:rPr lang="zh-CN" altLang="en-US" sz="2400" dirty="0">
                <a:solidFill>
                  <a:srgbClr val="FFFFFE"/>
                </a:solidFill>
              </a:rPr>
              <a:t>年的古巴，百加得（</a:t>
            </a:r>
            <a:r>
              <a:rPr lang="en-AU" altLang="zh-CN" sz="2400" dirty="0">
                <a:solidFill>
                  <a:srgbClr val="FFFFFE"/>
                </a:solidFill>
              </a:rPr>
              <a:t>Bacardi</a:t>
            </a:r>
            <a:r>
              <a:rPr lang="zh-CN" altLang="en-AU" sz="2400" dirty="0">
                <a:solidFill>
                  <a:srgbClr val="FFFFFE"/>
                </a:solidFill>
              </a:rPr>
              <a:t>）</a:t>
            </a:r>
            <a:r>
              <a:rPr lang="zh-CN" altLang="en-US" sz="2400" dirty="0">
                <a:solidFill>
                  <a:srgbClr val="FFFFFE"/>
                </a:solidFill>
              </a:rPr>
              <a:t>是世界最大的家族私有的烈酒厂商，产品包括百加得超级朗姆酒（</a:t>
            </a:r>
            <a:r>
              <a:rPr lang="en-AU" altLang="zh-CN" sz="2400" dirty="0">
                <a:solidFill>
                  <a:srgbClr val="FFFFFE"/>
                </a:solidFill>
              </a:rPr>
              <a:t>Bacardi Superior</a:t>
            </a:r>
            <a:r>
              <a:rPr lang="zh-CN" altLang="en-AU" sz="2400" dirty="0">
                <a:solidFill>
                  <a:srgbClr val="FFFFFE"/>
                </a:solidFill>
              </a:rPr>
              <a:t>）</a:t>
            </a:r>
            <a:r>
              <a:rPr lang="zh-CN" altLang="en-US" sz="2400" dirty="0">
                <a:solidFill>
                  <a:srgbClr val="FFFFFE"/>
                </a:solidFill>
              </a:rPr>
              <a:t>和百加得</a:t>
            </a:r>
            <a:r>
              <a:rPr lang="en-US" altLang="zh-CN" sz="2400" dirty="0">
                <a:solidFill>
                  <a:srgbClr val="FFFFFE"/>
                </a:solidFill>
              </a:rPr>
              <a:t>151</a:t>
            </a:r>
            <a:r>
              <a:rPr lang="zh-CN" altLang="en-US" sz="2400" dirty="0">
                <a:solidFill>
                  <a:srgbClr val="FFFFFE"/>
                </a:solidFill>
              </a:rPr>
              <a:t>品牌的朗姆酒等。每年在全球</a:t>
            </a:r>
            <a:r>
              <a:rPr lang="en-US" altLang="zh-CN" sz="2400" dirty="0">
                <a:solidFill>
                  <a:srgbClr val="FFFFFE"/>
                </a:solidFill>
              </a:rPr>
              <a:t>200</a:t>
            </a:r>
            <a:r>
              <a:rPr lang="zh-CN" altLang="en-US" sz="2400" dirty="0">
                <a:solidFill>
                  <a:srgbClr val="FFFFFE"/>
                </a:solidFill>
              </a:rPr>
              <a:t>个国家销售总计超过</a:t>
            </a:r>
            <a:r>
              <a:rPr lang="en-US" altLang="zh-CN" sz="2400" dirty="0">
                <a:solidFill>
                  <a:srgbClr val="FFFFFE"/>
                </a:solidFill>
              </a:rPr>
              <a:t>2</a:t>
            </a:r>
            <a:r>
              <a:rPr lang="zh-CN" altLang="en-US" sz="2400" dirty="0">
                <a:solidFill>
                  <a:srgbClr val="FFFFFE"/>
                </a:solidFill>
              </a:rPr>
              <a:t>亿瓶。它源于古巴圣地亚哥的高档朗姆酒，纯正，顺滑；蕴含的是象征拉丁加勒比精神的自由，色彩和激情，是全球销量第一的高档烈性洋酒，产品遍布</a:t>
            </a:r>
            <a:r>
              <a:rPr lang="en-US" altLang="zh-CN" sz="2400" dirty="0">
                <a:solidFill>
                  <a:srgbClr val="FFFFFE"/>
                </a:solidFill>
              </a:rPr>
              <a:t>170</a:t>
            </a:r>
            <a:r>
              <a:rPr lang="zh-CN" altLang="en-US" sz="2400" dirty="0">
                <a:solidFill>
                  <a:srgbClr val="FFFFFE"/>
                </a:solidFill>
              </a:rPr>
              <a:t>多个国家。</a:t>
            </a:r>
            <a:endParaRPr lang="en-US" sz="24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31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27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16FC6AF-DBA0-0649-B962-4FC09D5D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/>
              <a:t>Recommendations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48630-D808-4E44-9965-A74E537A2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US" dirty="0"/>
              <a:t>ASC</a:t>
            </a:r>
            <a:r>
              <a:rPr lang="zh-CN" altLang="en-US" dirty="0"/>
              <a:t> 圣皮尔 （全国最大的精品葡萄酒进口商代理商）</a:t>
            </a:r>
            <a:r>
              <a:rPr lang="en-US" altLang="zh-CN" dirty="0"/>
              <a:t>//</a:t>
            </a:r>
            <a:r>
              <a:rPr lang="zh-CN" altLang="en-US" dirty="0"/>
              <a:t> 藏酒轩 （乌鲁木齐南路</a:t>
            </a:r>
            <a:r>
              <a:rPr lang="en-US" altLang="zh-CN" dirty="0"/>
              <a:t>55</a:t>
            </a:r>
            <a:r>
              <a:rPr lang="zh-CN" altLang="en-US" dirty="0"/>
              <a:t>号）</a:t>
            </a:r>
            <a:endParaRPr lang="en-AU" altLang="zh-CN" dirty="0"/>
          </a:p>
          <a:p>
            <a:r>
              <a:rPr lang="zh-CN" altLang="en-US" dirty="0"/>
              <a:t>挑选原瓶进口 </a:t>
            </a:r>
            <a:r>
              <a:rPr lang="en-US" altLang="zh-CN" dirty="0"/>
              <a:t>/</a:t>
            </a:r>
            <a:r>
              <a:rPr lang="zh-CN" altLang="en-US" dirty="0"/>
              <a:t> 勿盲目追从价高</a:t>
            </a:r>
            <a:endParaRPr lang="en-AU" altLang="zh-CN" dirty="0"/>
          </a:p>
          <a:p>
            <a:endParaRPr lang="en-US" dirty="0"/>
          </a:p>
        </p:txBody>
      </p:sp>
      <p:pic>
        <p:nvPicPr>
          <p:cNvPr id="10" name="Picture 9" descr="A clock tower in front of a building&#10;&#10;Description automatically generated">
            <a:extLst>
              <a:ext uri="{FF2B5EF4-FFF2-40B4-BE49-F238E27FC236}">
                <a16:creationId xmlns:a16="http://schemas.microsoft.com/office/drawing/2014/main" id="{661C859F-DCC6-324D-B8F9-BDE78BC6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212" y="1329136"/>
            <a:ext cx="3547987" cy="4223794"/>
          </a:xfrm>
          <a:prstGeom prst="rect">
            <a:avLst/>
          </a:prstGeom>
        </p:spPr>
      </p:pic>
      <p:pic>
        <p:nvPicPr>
          <p:cNvPr id="6" name="Content Placeholder 4" descr="A large clock mounted to the side of a building&#10;&#10;Description automatically generated">
            <a:extLst>
              <a:ext uri="{FF2B5EF4-FFF2-40B4-BE49-F238E27FC236}">
                <a16:creationId xmlns:a16="http://schemas.microsoft.com/office/drawing/2014/main" id="{AAAEF1A6-DA36-CF46-AB63-298E6DF67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25" y="3415736"/>
            <a:ext cx="4111324" cy="24154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281EAEE-5327-AA4A-BEC7-66666E0CF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088" y="2471038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DFB24A-F242-B94C-B50B-95C04E80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AU" dirty="0"/>
              <a:t>Domaine de La </a:t>
            </a:r>
            <a:r>
              <a:rPr lang="en-AU" dirty="0" err="1"/>
              <a:t>Romanee</a:t>
            </a:r>
            <a:r>
              <a:rPr lang="en-AU" dirty="0"/>
              <a:t>-Conti</a:t>
            </a:r>
            <a:r>
              <a:rPr lang="zh-CN" altLang="en-US" dirty="0"/>
              <a:t> 罗曼尼康帝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BA0B6FE-63D7-463E-878D-A6559ACB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罗曼尼康帝被誉为天下第一园</a:t>
            </a:r>
            <a:r>
              <a:rPr lang="en-US" altLang="zh-CN" dirty="0"/>
              <a:t>,</a:t>
            </a:r>
            <a:r>
              <a:rPr lang="zh-CN" altLang="en-US" dirty="0"/>
              <a:t>最昂贵的葡萄酒</a:t>
            </a:r>
            <a:r>
              <a:rPr lang="en-US" altLang="zh-CN" dirty="0"/>
              <a:t>,</a:t>
            </a:r>
            <a:r>
              <a:rPr lang="zh-CN" altLang="en-US" dirty="0"/>
              <a:t>罗曼尼康帝在市场上是找不到的，没有零售，所以只有在特别的地方才能找到它，大家有个传说就是说罗曼尼康帝不是百万富翁拥有的，只有亿万富翁才能享受的起。波尔多的酒世界驰名，有拉菲、拉图、玛歌和木桐等</a:t>
            </a:r>
            <a:r>
              <a:rPr lang="en-US" altLang="zh-CN" dirty="0"/>
              <a:t>5</a:t>
            </a:r>
            <a:r>
              <a:rPr lang="zh-CN" altLang="en-US" dirty="0"/>
              <a:t>大知名酒庄。对于同样知名的产区勃艮第来说，有罗曼尼</a:t>
            </a:r>
            <a:r>
              <a:rPr lang="en-US" altLang="zh-CN" dirty="0"/>
              <a:t>·</a:t>
            </a:r>
            <a:r>
              <a:rPr lang="zh-CN" altLang="en-US" dirty="0"/>
              <a:t>康帝一个酒庄就可以把勃艮第提升到非常高的地位，可见罗曼尼康帝的声望。</a:t>
            </a:r>
          </a:p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38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8" descr="A bottle of wine&#10;&#10;Description automatically generated">
            <a:extLst>
              <a:ext uri="{FF2B5EF4-FFF2-40B4-BE49-F238E27FC236}">
                <a16:creationId xmlns:a16="http://schemas.microsoft.com/office/drawing/2014/main" id="{A9B2F70C-F032-E644-A3D0-39BC1BFC1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3" b="-4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10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DCB5DD-405A-214D-B1A8-34FFAAC9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Recommendations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46E33DB-D75B-3940-BCF3-65D7D88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265" y="538883"/>
            <a:ext cx="3122710" cy="466076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6D8B49-3DA4-AC4A-AF2F-72807A6C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80" y="2190945"/>
            <a:ext cx="5116629" cy="33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5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2EDB2BA-8CC8-A247-B724-65F2C0AA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recommendations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Content Placeholder 7" descr="A glass of beer on a table&#10;&#10;Description automatically generated">
            <a:extLst>
              <a:ext uri="{FF2B5EF4-FFF2-40B4-BE49-F238E27FC236}">
                <a16:creationId xmlns:a16="http://schemas.microsoft.com/office/drawing/2014/main" id="{82CB57A5-C492-BE4E-ADBD-3C23B776A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18" y="2119086"/>
            <a:ext cx="5251932" cy="3508290"/>
          </a:xfr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796FE0-747A-BB4E-BDE6-2DEC5133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42" y="1574801"/>
            <a:ext cx="5133063" cy="32594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14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9" name="Picture 4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4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21A2C-4077-2C41-A424-E4FBD0FF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Q&amp;A</a:t>
            </a:r>
            <a:endParaRPr lang="en-US" sz="36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indoor, bottle, man&#10;&#10;Description automatically generated">
            <a:extLst>
              <a:ext uri="{FF2B5EF4-FFF2-40B4-BE49-F238E27FC236}">
                <a16:creationId xmlns:a16="http://schemas.microsoft.com/office/drawing/2014/main" id="{71AEFCA6-CE20-A545-A53A-3B94D2DB7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635" r="-1" b="9776"/>
          <a:stretch/>
        </p:blipFill>
        <p:spPr>
          <a:xfrm>
            <a:off x="4618374" y="1282324"/>
            <a:ext cx="6282919" cy="353421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7F0E94-2EA1-B04E-8F0F-2F3E60DF3BE6}"/>
              </a:ext>
            </a:extLst>
          </p:cNvPr>
          <p:cNvSpPr txBox="1"/>
          <p:nvPr/>
        </p:nvSpPr>
        <p:spPr>
          <a:xfrm>
            <a:off x="762000" y="3713356"/>
            <a:ext cx="2438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“Working for a spirits company has made me drink less or on occasions not drink at all, but drink better and smarter.”</a:t>
            </a:r>
          </a:p>
        </p:txBody>
      </p:sp>
    </p:spTree>
    <p:extLst>
      <p:ext uri="{BB962C8B-B14F-4D97-AF65-F5344CB8AC3E}">
        <p14:creationId xmlns:p14="http://schemas.microsoft.com/office/powerpoint/2010/main" val="20766125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376</Words>
  <Application>Microsoft Macintosh PowerPoint</Application>
  <PresentationFormat>宽屏</PresentationFormat>
  <Paragraphs>13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Gill Sans MT</vt:lpstr>
      <vt:lpstr>Gallery</vt:lpstr>
      <vt:lpstr>Pernod Ricard</vt:lpstr>
      <vt:lpstr>bacardi</vt:lpstr>
      <vt:lpstr>Recommendations</vt:lpstr>
      <vt:lpstr>Domaine de La Romanee-Conti 罗曼尼康帝</vt:lpstr>
      <vt:lpstr>Recommendations</vt:lpstr>
      <vt:lpstr>recommendations</vt:lpstr>
      <vt:lpstr>Q&amp;A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Wines &amp; Spirits 101</dc:title>
  <dc:creator>An Wang</dc:creator>
  <cp:lastModifiedBy>Zhou, Zhuoying</cp:lastModifiedBy>
  <cp:revision>2</cp:revision>
  <dcterms:created xsi:type="dcterms:W3CDTF">2019-08-26T20:03:03Z</dcterms:created>
  <dcterms:modified xsi:type="dcterms:W3CDTF">2019-08-27T02:28:44Z</dcterms:modified>
</cp:coreProperties>
</file>